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343" r:id="rId3"/>
    <p:sldId id="258" r:id="rId4"/>
    <p:sldId id="353" r:id="rId5"/>
    <p:sldId id="355" r:id="rId6"/>
    <p:sldId id="356" r:id="rId7"/>
    <p:sldId id="357" r:id="rId8"/>
    <p:sldId id="313" r:id="rId9"/>
    <p:sldId id="382" r:id="rId10"/>
    <p:sldId id="383" r:id="rId11"/>
    <p:sldId id="267" r:id="rId12"/>
    <p:sldId id="316" r:id="rId13"/>
    <p:sldId id="314" r:id="rId14"/>
    <p:sldId id="317" r:id="rId15"/>
    <p:sldId id="318" r:id="rId16"/>
    <p:sldId id="269" r:id="rId17"/>
    <p:sldId id="320" r:id="rId18"/>
    <p:sldId id="321" r:id="rId19"/>
    <p:sldId id="315" r:id="rId20"/>
    <p:sldId id="322" r:id="rId21"/>
    <p:sldId id="326" r:id="rId22"/>
    <p:sldId id="323" r:id="rId23"/>
    <p:sldId id="325" r:id="rId24"/>
    <p:sldId id="327" r:id="rId25"/>
    <p:sldId id="268" r:id="rId26"/>
    <p:sldId id="273" r:id="rId27"/>
    <p:sldId id="274" r:id="rId28"/>
    <p:sldId id="275" r:id="rId29"/>
    <p:sldId id="276" r:id="rId30"/>
    <p:sldId id="363" r:id="rId31"/>
    <p:sldId id="360" r:id="rId32"/>
    <p:sldId id="380" r:id="rId33"/>
    <p:sldId id="364" r:id="rId34"/>
    <p:sldId id="381" r:id="rId35"/>
    <p:sldId id="260" r:id="rId36"/>
    <p:sldId id="261" r:id="rId37"/>
    <p:sldId id="328" r:id="rId38"/>
    <p:sldId id="329" r:id="rId39"/>
    <p:sldId id="365" r:id="rId40"/>
    <p:sldId id="366" r:id="rId41"/>
    <p:sldId id="367" r:id="rId42"/>
    <p:sldId id="368" r:id="rId43"/>
    <p:sldId id="369" r:id="rId44"/>
    <p:sldId id="330" r:id="rId45"/>
    <p:sldId id="334" r:id="rId46"/>
    <p:sldId id="370" r:id="rId47"/>
    <p:sldId id="371" r:id="rId48"/>
    <p:sldId id="372" r:id="rId49"/>
    <p:sldId id="373" r:id="rId50"/>
    <p:sldId id="345" r:id="rId51"/>
    <p:sldId id="374" r:id="rId52"/>
    <p:sldId id="377" r:id="rId53"/>
    <p:sldId id="352" r:id="rId54"/>
    <p:sldId id="341" r:id="rId55"/>
    <p:sldId id="378" r:id="rId56"/>
    <p:sldId id="379" r:id="rId57"/>
    <p:sldId id="263" r:id="rId58"/>
    <p:sldId id="277" r:id="rId59"/>
    <p:sldId id="264" r:id="rId60"/>
    <p:sldId id="257" r:id="rId61"/>
    <p:sldId id="302" r:id="rId62"/>
    <p:sldId id="303" r:id="rId63"/>
    <p:sldId id="28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2" autoAdjust="0"/>
    <p:restoredTop sz="64583" autoAdjust="0"/>
  </p:normalViewPr>
  <p:slideViewPr>
    <p:cSldViewPr snapToGrid="0" snapToObjects="1">
      <p:cViewPr varScale="1">
        <p:scale>
          <a:sx n="38" d="100"/>
          <a:sy n="38" d="100"/>
        </p:scale>
        <p:origin x="2064" y="18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946643888"/>
        <c:axId val="946514480"/>
      </c:radarChart>
      <c:catAx>
        <c:axId val="946643888"/>
        <c:scaling>
          <c:orientation val="minMax"/>
        </c:scaling>
        <c:delete val="0"/>
        <c:axPos val="b"/>
        <c:majorGridlines/>
        <c:numFmt formatCode="General" sourceLinked="0"/>
        <c:majorTickMark val="none"/>
        <c:minorTickMark val="none"/>
        <c:tickLblPos val="nextTo"/>
        <c:crossAx val="946514480"/>
        <c:crosses val="autoZero"/>
        <c:auto val="1"/>
        <c:lblAlgn val="ctr"/>
        <c:lblOffset val="100"/>
        <c:noMultiLvlLbl val="0"/>
      </c:catAx>
      <c:valAx>
        <c:axId val="946514480"/>
        <c:scaling>
          <c:orientation val="minMax"/>
        </c:scaling>
        <c:delete val="1"/>
        <c:axPos val="l"/>
        <c:majorGridlines/>
        <c:numFmt formatCode="General" sourceLinked="1"/>
        <c:majorTickMark val="none"/>
        <c:minorTickMark val="none"/>
        <c:tickLblPos val="nextTo"/>
        <c:crossAx val="946643888"/>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dirty="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Is it answerable?</a:t>
          </a:r>
          <a:endParaRPr lang="en-US" sz="10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Is it the right data for the question?</a:t>
          </a:r>
          <a:endParaRPr lang="en-US" sz="1000" kern="1200" dirty="0"/>
        </a:p>
        <a:p>
          <a:pPr marL="57150" lvl="1" indent="-57150" algn="l" defTabSz="444500">
            <a:lnSpc>
              <a:spcPct val="90000"/>
            </a:lnSpc>
            <a:spcBef>
              <a:spcPct val="0"/>
            </a:spcBef>
            <a:spcAft>
              <a:spcPct val="15000"/>
            </a:spcAft>
            <a:buChar char="•"/>
          </a:pPr>
          <a:r>
            <a:rPr lang="en-US" sz="1000" kern="1200" dirty="0" smtClean="0"/>
            <a:t>How hard/easy is it to collect?</a:t>
          </a:r>
          <a:endParaRPr lang="en-US" sz="10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What flaws exist in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How do we address them?</a:t>
          </a:r>
          <a:endParaRPr lang="en-US" sz="10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Intuition</a:t>
          </a:r>
          <a:endParaRPr lang="en-US" sz="1000" kern="1200" dirty="0"/>
        </a:p>
        <a:p>
          <a:pPr marL="57150" lvl="1" indent="-57150" algn="l" defTabSz="444500">
            <a:lnSpc>
              <a:spcPct val="90000"/>
            </a:lnSpc>
            <a:spcBef>
              <a:spcPct val="0"/>
            </a:spcBef>
            <a:spcAft>
              <a:spcPct val="15000"/>
            </a:spcAft>
            <a:buChar char="•"/>
          </a:pPr>
          <a:r>
            <a:rPr lang="en-US" sz="1000" kern="1200" dirty="0" smtClean="0"/>
            <a:t>Stats/Graphs/ML</a:t>
          </a:r>
          <a:endParaRPr lang="en-US" sz="10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Communicate/Predict/…</a:t>
          </a:r>
          <a:endParaRPr lang="en-US" sz="1000" kern="1200" dirty="0"/>
        </a:p>
        <a:p>
          <a:pPr marL="57150" lvl="1" indent="-57150" algn="l" defTabSz="444500">
            <a:lnSpc>
              <a:spcPct val="90000"/>
            </a:lnSpc>
            <a:spcBef>
              <a:spcPct val="0"/>
            </a:spcBef>
            <a:spcAft>
              <a:spcPct val="15000"/>
            </a:spcAft>
            <a:buChar char="•"/>
          </a:pPr>
          <a:r>
            <a:rPr lang="en-US" sz="1000" kern="1200" dirty="0" smtClean="0"/>
            <a:t>Report on Findings</a:t>
          </a:r>
          <a:endParaRPr lang="en-US" sz="1000" kern="1200" dirty="0"/>
        </a:p>
        <a:p>
          <a:pPr marL="57150" lvl="1" indent="-57150" algn="l" defTabSz="444500">
            <a:lnSpc>
              <a:spcPct val="90000"/>
            </a:lnSpc>
            <a:spcBef>
              <a:spcPct val="0"/>
            </a:spcBef>
            <a:spcAft>
              <a:spcPct val="15000"/>
            </a:spcAft>
            <a:buChar char="•"/>
          </a:pPr>
          <a:r>
            <a:rPr lang="en-US" sz="1000" kern="1200" smtClean="0"/>
            <a:t>Visualize</a:t>
          </a:r>
          <a:endParaRPr lang="en-US" sz="10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31</a:t>
            </a:fld>
            <a:endParaRPr lang="en-US" dirty="0"/>
          </a:p>
        </p:txBody>
      </p:sp>
    </p:spTree>
    <p:extLst>
      <p:ext uri="{BB962C8B-B14F-4D97-AF65-F5344CB8AC3E}">
        <p14:creationId xmlns:p14="http://schemas.microsoft.com/office/powerpoint/2010/main" val="1221878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6607-B252-4C2C-B4A2-86D8A1718508}" type="slidenum">
              <a:rPr lang="en-US" smtClean="0"/>
              <a:pPr/>
              <a:t>33</a:t>
            </a:fld>
            <a:endParaRPr lang="en-US" dirty="0"/>
          </a:p>
        </p:txBody>
      </p:sp>
    </p:spTree>
    <p:extLst>
      <p:ext uri="{BB962C8B-B14F-4D97-AF65-F5344CB8AC3E}">
        <p14:creationId xmlns:p14="http://schemas.microsoft.com/office/powerpoint/2010/main" val="617546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29504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1/13/17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6DD113D-3592-4B97-B1A0-26D12D5C2055}" type="datetime1">
              <a:rPr lang="en-US" smtClean="0"/>
              <a:pPr/>
              <a:t>1/13/17</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23F2AF1E-9216-4056-9DA0-3E58C0837E5A}" type="slidenum">
              <a:rPr lang="en-US" smtClean="0"/>
              <a:pPr/>
              <a:t>‹#›</a:t>
            </a:fld>
            <a:endParaRPr lang="en-US" dirty="0"/>
          </a:p>
        </p:txBody>
      </p:sp>
    </p:spTree>
    <p:extLst>
      <p:ext uri="{BB962C8B-B14F-4D97-AF65-F5344CB8AC3E}">
        <p14:creationId xmlns:p14="http://schemas.microsoft.com/office/powerpoint/2010/main" val="1738725364"/>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1/13/17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1/13/17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Nikola’s Profile XX NIKOLA </a:t>
            </a:r>
            <a:r>
              <a:rPr lang="en-US" dirty="0" err="1" smtClean="0"/>
              <a:t>fTHIS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3" name="Content Placeholder 2"/>
          <p:cNvSpPr>
            <a:spLocks noGrp="1"/>
          </p:cNvSpPr>
          <p:nvPr>
            <p:ph idx="1"/>
          </p:nvPr>
        </p:nvSpPr>
        <p:spPr/>
        <p:txBody>
          <a:bodyPr/>
          <a:lstStyle/>
          <a:p>
            <a:r>
              <a:rPr lang="en-US" dirty="0" smtClean="0"/>
              <a:t>Fill out the same form as the students and email me and I can put one in for you.</a:t>
            </a:r>
            <a:endParaRPr lang="en-US" dirty="0"/>
          </a:p>
        </p:txBody>
      </p:sp>
    </p:spTree>
    <p:extLst>
      <p:ext uri="{BB962C8B-B14F-4D97-AF65-F5344CB8AC3E}">
        <p14:creationId xmlns:p14="http://schemas.microsoft.com/office/powerpoint/2010/main" val="192427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90740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Jen </a:t>
            </a:r>
            <a:r>
              <a:rPr lang="en-US" dirty="0" err="1" smtClean="0"/>
              <a:t>Mankoff</a:t>
            </a:r>
            <a:endParaRPr lang="en-US" dirty="0" smtClean="0"/>
          </a:p>
          <a:p>
            <a:pPr marL="0" indent="0">
              <a:buNone/>
            </a:pPr>
            <a:r>
              <a:rPr lang="en-US" dirty="0" smtClean="0"/>
              <a:t>Nikola </a:t>
            </a:r>
            <a:r>
              <a:rPr lang="en-US" dirty="0" err="1" smtClean="0"/>
              <a:t>Banovic</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335986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sz="2000" dirty="0" smtClean="0"/>
              <a:t>At HCII since 2004</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Addressing critical social problems</a:t>
            </a:r>
          </a:p>
          <a:p>
            <a:pPr lvl="1">
              <a:spcBef>
                <a:spcPct val="20000"/>
              </a:spcBef>
              <a:buClr>
                <a:srgbClr val="990000"/>
              </a:buClr>
            </a:pPr>
            <a:r>
              <a:rPr lang="en-US" dirty="0"/>
              <a:t>Housing – Predicting utilities</a:t>
            </a:r>
          </a:p>
          <a:p>
            <a:pPr lvl="1">
              <a:spcBef>
                <a:spcPct val="20000"/>
              </a:spcBef>
              <a:buClr>
                <a:srgbClr val="990000"/>
              </a:buClr>
            </a:pPr>
            <a:r>
              <a:rPr lang="en-US" dirty="0"/>
              <a:t>Sustainability &amp; Citizen Science – Qualitative data collection &amp; analysis</a:t>
            </a:r>
          </a:p>
          <a:p>
            <a:pPr lvl="1">
              <a:spcBef>
                <a:spcPct val="20000"/>
              </a:spcBef>
              <a:buClr>
                <a:srgbClr val="990000"/>
              </a:buClr>
            </a:pPr>
            <a:r>
              <a:rPr lang="en-US" dirty="0"/>
              <a:t>Online tools for supporting health information seekers</a:t>
            </a:r>
          </a:p>
          <a:p>
            <a:pPr>
              <a:spcBef>
                <a:spcPct val="20000"/>
              </a:spcBef>
              <a:buClr>
                <a:srgbClr val="990000"/>
              </a:buClr>
            </a:pPr>
            <a:r>
              <a:rPr lang="en-US" dirty="0"/>
              <a:t>Creating accessible new mobile, desktop, and web technologies</a:t>
            </a:r>
          </a:p>
          <a:p>
            <a:pPr>
              <a:spcBef>
                <a:spcPct val="20000"/>
              </a:spcBef>
              <a:buClr>
                <a:srgbClr val="990000"/>
              </a:buClr>
            </a:pPr>
            <a:r>
              <a:rPr lang="en-US" dirty="0"/>
              <a:t>Developing enabling tools and </a:t>
            </a:r>
            <a:r>
              <a:rPr lang="en-US" dirty="0" smtClean="0"/>
              <a:t>processes</a:t>
            </a:r>
          </a:p>
          <a:p>
            <a:pPr>
              <a:spcBef>
                <a:spcPct val="20000"/>
              </a:spcBef>
              <a:buClr>
                <a:srgbClr val="990000"/>
              </a:buClr>
            </a:pPr>
            <a:r>
              <a:rPr lang="en-US" dirty="0" smtClean="0"/>
              <a:t>Fabrication &amp; Applied Machine Learning</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88" name="Rectangle 7"/>
          <p:cNvSpPr>
            <a:spLocks noChangeArrowheads="1"/>
          </p:cNvSpPr>
          <p:nvPr/>
        </p:nvSpPr>
        <p:spPr bwMode="auto">
          <a:xfrm>
            <a:off x="948267" y="45116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Computer Science Perspectives in HCI</a:t>
            </a:r>
          </a:p>
          <a:p>
            <a:pPr>
              <a:spcBef>
                <a:spcPct val="20000"/>
              </a:spcBef>
              <a:buClr>
                <a:srgbClr val="990000"/>
              </a:buClr>
            </a:pPr>
            <a:r>
              <a:rPr lang="en-US" dirty="0"/>
              <a:t>Process and Theory</a:t>
            </a:r>
          </a:p>
          <a:p>
            <a:pPr>
              <a:spcBef>
                <a:spcPct val="20000"/>
              </a:spcBef>
              <a:buClr>
                <a:srgbClr val="990000"/>
              </a:buClr>
            </a:pPr>
            <a:r>
              <a:rPr lang="en-US" dirty="0"/>
              <a:t>Assistive Technology</a:t>
            </a:r>
          </a:p>
        </p:txBody>
      </p:sp>
      <p:sp>
        <p:nvSpPr>
          <p:cNvPr id="16389" name="TextBox 12"/>
          <p:cNvSpPr txBox="1">
            <a:spLocks noChangeArrowheads="1"/>
          </p:cNvSpPr>
          <p:nvPr/>
        </p:nvSpPr>
        <p:spPr bwMode="auto">
          <a:xfrm>
            <a:off x="323850" y="41402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Teaching</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a:t>Ph.D., Computer Science, Georgia Institute of Technology, 2001</a:t>
            </a:r>
          </a:p>
          <a:p>
            <a:pPr>
              <a:spcBef>
                <a:spcPct val="20000"/>
              </a:spcBef>
              <a:buClr>
                <a:srgbClr val="990000"/>
              </a:buClr>
            </a:pPr>
            <a:r>
              <a:rPr lang="en-US" dirty="0"/>
              <a:t>B.A., Computer Science, Oberlin College, 1995</a:t>
            </a:r>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119063" eaLnBrk="0" hangingPunct="0"/>
            <a:r>
              <a:rPr lang="it-IT" sz="3200" b="1" dirty="0" err="1" smtClean="0">
                <a:solidFill>
                  <a:schemeClr val="bg1"/>
                </a:solidFill>
                <a:latin typeface="Arial Narrow" charset="0"/>
              </a:rPr>
              <a:t>Jen</a:t>
            </a:r>
            <a:r>
              <a:rPr lang="it-IT" sz="3200" b="1" dirty="0" smtClean="0">
                <a:solidFill>
                  <a:schemeClr val="bg1"/>
                </a:solidFill>
                <a:latin typeface="Arial Narrow" charset="0"/>
              </a:rPr>
              <a:t> </a:t>
            </a:r>
            <a:r>
              <a:rPr lang="it-IT" sz="3200" b="1" dirty="0" err="1" smtClean="0">
                <a:solidFill>
                  <a:schemeClr val="bg1"/>
                </a:solidFill>
                <a:latin typeface="Arial Narrow" charset="0"/>
              </a:rPr>
              <a:t>Mankoff</a:t>
            </a:r>
            <a:endParaRPr lang="en-US" sz="3200" b="1" dirty="0">
              <a:solidFill>
                <a:schemeClr val="bg1"/>
              </a:solidFill>
              <a:latin typeface="Arial Narrow" charset="0"/>
            </a:endParaRPr>
          </a:p>
        </p:txBody>
      </p:sp>
      <p:pic>
        <p:nvPicPr>
          <p:cNvPr id="16395" name="Picture 22" descr="fig1-led.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14800"/>
            <a:ext cx="1404938" cy="1338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6" name="Rectangle 7"/>
          <p:cNvSpPr>
            <a:spLocks noChangeArrowheads="1"/>
          </p:cNvSpPr>
          <p:nvPr/>
        </p:nvSpPr>
        <p:spPr bwMode="auto">
          <a:xfrm>
            <a:off x="3275013" y="4521201"/>
            <a:ext cx="5411787"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endParaRPr lang="en-US" dirty="0"/>
          </a:p>
          <a:p>
            <a:pPr>
              <a:spcBef>
                <a:spcPct val="20000"/>
              </a:spcBef>
              <a:buClr>
                <a:srgbClr val="990000"/>
              </a:buClr>
            </a:pPr>
            <a:r>
              <a:rPr lang="en-US" dirty="0" smtClean="0"/>
              <a:t>Data Pipeline</a:t>
            </a:r>
            <a:endParaRPr lang="en-US" dirty="0"/>
          </a:p>
          <a:p>
            <a:pPr>
              <a:spcBef>
                <a:spcPct val="20000"/>
              </a:spcBef>
              <a:buClr>
                <a:srgbClr val="990000"/>
              </a:buClr>
            </a:pPr>
            <a:r>
              <a:rPr lang="en-US" dirty="0"/>
              <a:t>Software Structures for UI</a:t>
            </a:r>
          </a:p>
        </p:txBody>
      </p:sp>
      <p:pic>
        <p:nvPicPr>
          <p:cNvPr id="14" name="Picture 13" descr="project_taskbar_01"/>
          <p:cNvPicPr/>
          <p:nvPr/>
        </p:nvPicPr>
        <p:blipFill>
          <a:blip r:embed="rId4">
            <a:extLst>
              <a:ext uri="{28A0092B-C50C-407E-A947-70E740481C1C}">
                <a14:useLocalDpi xmlns:a14="http://schemas.microsoft.com/office/drawing/2010/main" val="0"/>
              </a:ext>
            </a:extLst>
          </a:blip>
          <a:srcRect t="22813" b="11874"/>
          <a:stretch>
            <a:fillRect/>
          </a:stretch>
        </p:blipFill>
        <p:spPr bwMode="auto">
          <a:xfrm>
            <a:off x="7010400" y="3962400"/>
            <a:ext cx="1752600" cy="1143000"/>
          </a:xfrm>
          <a:prstGeom prst="rect">
            <a:avLst/>
          </a:prstGeom>
          <a:ln>
            <a:noFill/>
          </a:ln>
          <a:effectLst>
            <a:outerShdw blurRad="292100" dist="139700" dir="2700000" algn="tl" rotWithShape="0">
              <a:srgbClr val="333333">
                <a:alpha val="65000"/>
              </a:srgbClr>
            </a:outerShdw>
          </a:effectLst>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7726077" y="1981200"/>
            <a:ext cx="1238250" cy="2202180"/>
          </a:xfrm>
          <a:prstGeom prst="rect">
            <a:avLst/>
          </a:prstGeom>
          <a:ln>
            <a:noFill/>
          </a:ln>
          <a:effectLst>
            <a:outerShdw blurRad="292100" dist="139700" dir="2700000" algn="tl" rotWithShape="0">
              <a:srgbClr val="333333">
                <a:alpha val="65000"/>
              </a:srgbClr>
            </a:outerShdw>
          </a:effectLst>
        </p:spPr>
      </p:pic>
      <p:pic>
        <p:nvPicPr>
          <p:cNvPr id="22" name="Picture 21" descr="This image is of the parts to a prototype cello bow holding prosthetic arm. It is labeled with four parts.&#10;A: the gauntlet with lego-like interface for testing positions.&#10;B: the lock that attches to the prosthetic arm at the end of the wrist.&#10;C: the key that attaches to the cello bow holder.&#10;D: the cello bow holder. Laid flat and disconnected from the device to show the cello bow and the lego-like attachment interface used for prototyping. " title="Prototype Cello Bow Prostheti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219200"/>
            <a:ext cx="3062605" cy="87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0801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smtClean="0"/>
              <a:t>Jen</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3615</a:t>
            </a:r>
            <a:endParaRPr lang="en-US" dirty="0" smtClean="0"/>
          </a:p>
          <a:p>
            <a:pPr marL="0" indent="0">
              <a:buNone/>
            </a:pPr>
            <a:r>
              <a:rPr lang="en-US" dirty="0" smtClean="0"/>
              <a:t>Office Hours: </a:t>
            </a:r>
            <a:r>
              <a:rPr lang="en-US" dirty="0" smtClean="0"/>
              <a:t>10:30 Thursdays</a:t>
            </a:r>
          </a:p>
          <a:p>
            <a:pPr marL="0" indent="0">
              <a:buNone/>
            </a:pPr>
            <a:r>
              <a:rPr lang="en-US" dirty="0" smtClean="0"/>
              <a:t>                      10am Fridays</a:t>
            </a:r>
            <a:endParaRPr lang="en-US" dirty="0" smtClean="0"/>
          </a:p>
          <a:p>
            <a:pPr marL="0" indent="0">
              <a:buNone/>
            </a:pP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smtClean="0">
                <a:hlinkClick r:id="rId2"/>
              </a:rPr>
              <a:t>jmankoff@cs.cmu.edu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1050095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85" name="Rectangle 7"/>
          <p:cNvSpPr>
            <a:spLocks noChangeArrowheads="1"/>
          </p:cNvSpPr>
          <p:nvPr/>
        </p:nvSpPr>
        <p:spPr bwMode="auto">
          <a:xfrm>
            <a:off x="948267" y="990601"/>
            <a:ext cx="7230532"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sz="2000" dirty="0" smtClean="0"/>
              <a:t>At HCII since </a:t>
            </a:r>
            <a:r>
              <a:rPr lang="en-US" sz="2000" dirty="0" smtClean="0"/>
              <a:t>XXXX</a:t>
            </a:r>
            <a:endParaRPr lang="en-US" sz="2000" dirty="0"/>
          </a:p>
        </p:txBody>
      </p:sp>
      <p:sp>
        <p:nvSpPr>
          <p:cNvPr id="16386" name="Rectangle 7"/>
          <p:cNvSpPr>
            <a:spLocks noChangeArrowheads="1"/>
          </p:cNvSpPr>
          <p:nvPr/>
        </p:nvSpPr>
        <p:spPr bwMode="auto">
          <a:xfrm>
            <a:off x="948267" y="1752600"/>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r>
              <a:rPr lang="en-US" dirty="0" smtClean="0"/>
              <a:t>Modeling Human Routine Behavior</a:t>
            </a:r>
            <a:endParaRPr lang="en-US" dirty="0"/>
          </a:p>
        </p:txBody>
      </p:sp>
      <p:sp>
        <p:nvSpPr>
          <p:cNvPr id="16387" name="TextBox 10"/>
          <p:cNvSpPr txBox="1">
            <a:spLocks noChangeArrowheads="1"/>
          </p:cNvSpPr>
          <p:nvPr/>
        </p:nvSpPr>
        <p:spPr bwMode="auto">
          <a:xfrm>
            <a:off x="279400" y="144780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Research</a:t>
            </a:r>
          </a:p>
        </p:txBody>
      </p:sp>
      <p:sp>
        <p:nvSpPr>
          <p:cNvPr id="16390" name="TextBox 13"/>
          <p:cNvSpPr txBox="1">
            <a:spLocks noChangeArrowheads="1"/>
          </p:cNvSpPr>
          <p:nvPr/>
        </p:nvSpPr>
        <p:spPr bwMode="auto">
          <a:xfrm>
            <a:off x="304800" y="5559425"/>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Background</a:t>
            </a:r>
          </a:p>
        </p:txBody>
      </p:sp>
      <p:sp>
        <p:nvSpPr>
          <p:cNvPr id="16391" name="Rectangle 7"/>
          <p:cNvSpPr>
            <a:spLocks noChangeArrowheads="1"/>
          </p:cNvSpPr>
          <p:nvPr/>
        </p:nvSpPr>
        <p:spPr bwMode="auto">
          <a:xfrm>
            <a:off x="948267" y="5959475"/>
            <a:ext cx="7230532"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990000"/>
              </a:buClr>
            </a:pPr>
            <a:endParaRPr lang="en-US" dirty="0"/>
          </a:p>
        </p:txBody>
      </p:sp>
      <p:sp>
        <p:nvSpPr>
          <p:cNvPr id="16393" name="Rectangle 4"/>
          <p:cNvSpPr>
            <a:spLocks noChangeArrowheads="1"/>
          </p:cNvSpPr>
          <p:nvPr/>
        </p:nvSpPr>
        <p:spPr bwMode="auto">
          <a:xfrm>
            <a:off x="0" y="228600"/>
            <a:ext cx="9144000" cy="762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119063" eaLnBrk="0" hangingPunct="0"/>
            <a:r>
              <a:rPr lang="it-IT" sz="3200" b="1" dirty="0" smtClean="0">
                <a:solidFill>
                  <a:schemeClr val="bg1"/>
                </a:solidFill>
                <a:latin typeface="Arial Narrow" charset="0"/>
              </a:rPr>
              <a:t>Nikola </a:t>
            </a:r>
            <a:r>
              <a:rPr lang="it-IT" sz="3200" b="1" dirty="0" err="1" smtClean="0">
                <a:solidFill>
                  <a:schemeClr val="bg1"/>
                </a:solidFill>
                <a:latin typeface="Arial Narrow" charset="0"/>
              </a:rPr>
              <a:t>Banovic</a:t>
            </a:r>
            <a:endParaRPr lang="en-US" sz="3200" b="1" dirty="0">
              <a:solidFill>
                <a:schemeClr val="bg1"/>
              </a:solidFill>
              <a:latin typeface="Arial Narrow" charset="0"/>
            </a:endParaRPr>
          </a:p>
        </p:txBody>
      </p:sp>
    </p:spTree>
    <p:extLst>
      <p:ext uri="{BB962C8B-B14F-4D97-AF65-F5344CB8AC3E}">
        <p14:creationId xmlns:p14="http://schemas.microsoft.com/office/powerpoint/2010/main" val="8832800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t>
            </a:r>
            <a:r>
              <a:rPr lang="en-US" dirty="0" err="1" smtClean="0"/>
              <a:t>NIkola</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xxx</a:t>
            </a:r>
          </a:p>
          <a:p>
            <a:pPr marL="0" indent="0">
              <a:buNone/>
            </a:pPr>
            <a:r>
              <a:rPr lang="en-US" dirty="0" smtClean="0"/>
              <a:t>Office </a:t>
            </a:r>
            <a:r>
              <a:rPr lang="en-US" dirty="0" smtClean="0"/>
              <a:t>Hours: </a:t>
            </a:r>
            <a:r>
              <a:rPr lang="en-US" dirty="0" smtClean="0"/>
              <a:t>xxx</a:t>
            </a:r>
            <a:endParaRPr lang="en-US" dirty="0" smtClean="0"/>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t>nbanovic@cs.cmu.edu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117513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p>
          <a:p>
            <a:pPr marL="0" indent="0">
              <a:buNone/>
            </a:pPr>
            <a:r>
              <a:rPr lang="en-US" dirty="0" smtClean="0"/>
              <a:t>Class </a:t>
            </a:r>
            <a:r>
              <a:rPr lang="en-US" dirty="0" smtClean="0"/>
              <a:t>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80744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Your Instructors:</a:t>
            </a:r>
            <a:br>
              <a:rPr lang="en-US" dirty="0" smtClean="0"/>
            </a:br>
            <a:r>
              <a:rPr lang="en-US" dirty="0" smtClean="0"/>
              <a:t>Class </a:t>
            </a:r>
            <a:r>
              <a:rPr lang="en-US" dirty="0" smtClean="0"/>
              <a:t>Participation: No Phones or Laptops</a:t>
            </a:r>
          </a:p>
          <a:p>
            <a:pPr marL="0" indent="0">
              <a:buNone/>
            </a:pPr>
            <a:r>
              <a:rPr lang="en-US" dirty="0" smtClean="0"/>
              <a:t>Several </a:t>
            </a:r>
            <a:r>
              <a:rPr lang="en-US" dirty="0" smtClean="0"/>
              <a:t>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322661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a:t>
            </a:r>
            <a:r>
              <a:rPr lang="en-US" dirty="0" smtClean="0"/>
              <a:t>in a week</a:t>
            </a:r>
            <a:r>
              <a:rPr lang="en-US" dirty="0" smtClean="0"/>
              <a:t>)</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13185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a:t>
            </a:r>
            <a:r>
              <a:rPr lang="en-US" dirty="0" smtClean="0"/>
              <a:t>2 (2 weeks)</a:t>
            </a:r>
            <a:endParaRPr lang="en-US" dirty="0"/>
          </a:p>
        </p:txBody>
      </p:sp>
      <p:sp>
        <p:nvSpPr>
          <p:cNvPr id="3" name="Content Placeholder 2"/>
          <p:cNvSpPr>
            <a:spLocks noGrp="1"/>
          </p:cNvSpPr>
          <p:nvPr>
            <p:ph idx="1"/>
          </p:nvPr>
        </p:nvSpPr>
        <p:spPr/>
        <p:txBody>
          <a:bodyPr/>
          <a:lstStyle/>
          <a:p>
            <a:pPr marL="0" indent="0">
              <a:buNone/>
            </a:pPr>
            <a:r>
              <a:rPr lang="en-US" dirty="0" smtClean="0"/>
              <a:t>Make </a:t>
            </a:r>
            <a:r>
              <a:rPr lang="en-US" dirty="0" smtClean="0"/>
              <a:t>an interactive website</a:t>
            </a:r>
            <a:endParaRPr lang="en-US" dirty="0"/>
          </a:p>
          <a:p>
            <a:pPr marL="0" indent="0">
              <a:buNone/>
            </a:pPr>
            <a:r>
              <a:rPr lang="en-US" i="1" dirty="0"/>
              <a:t>Conducting exploratory data </a:t>
            </a:r>
            <a:r>
              <a:rPr lang="en-US" i="1" dirty="0" smtClean="0"/>
              <a:t>analysis</a:t>
            </a:r>
          </a:p>
          <a:p>
            <a:pPr marL="0" indent="0">
              <a:buNone/>
            </a:pPr>
            <a:r>
              <a:rPr lang="en-US" dirty="0" smtClean="0"/>
              <a:t>Emphasis on data quality</a:t>
            </a:r>
          </a:p>
          <a:p>
            <a:pPr marL="0" indent="0">
              <a:buNone/>
            </a:pPr>
            <a:r>
              <a:rPr lang="en-US" dirty="0" smtClean="0"/>
              <a:t>Skills: </a:t>
            </a:r>
            <a:r>
              <a:rPr lang="en-US" dirty="0" err="1" smtClean="0"/>
              <a:t>oauth</a:t>
            </a:r>
            <a:r>
              <a:rPr lang="en-US" dirty="0"/>
              <a:t>; </a:t>
            </a:r>
            <a:r>
              <a:rPr lang="en-US" dirty="0" smtClean="0"/>
              <a:t>ajax</a:t>
            </a:r>
          </a:p>
          <a:p>
            <a:pPr marL="0" indent="0">
              <a:buNone/>
            </a:pPr>
            <a:endParaRPr lang="en-US" dirty="0" smtClean="0"/>
          </a:p>
          <a:p>
            <a:pPr marL="0" indent="0">
              <a:buNone/>
            </a:pPr>
            <a:r>
              <a:rPr lang="en-US" dirty="0" smtClean="0"/>
              <a:t>Some examples from last year (but no ajax)</a:t>
            </a:r>
          </a:p>
          <a:p>
            <a:pPr marL="0" indent="0">
              <a:buNone/>
            </a:pPr>
            <a:r>
              <a:rPr lang="en-US" dirty="0"/>
              <a:t>http://</a:t>
            </a:r>
            <a:r>
              <a:rPr lang="en-US" dirty="0" err="1"/>
              <a:t>data.cmubi.org</a:t>
            </a:r>
            <a:r>
              <a:rPr lang="en-US" dirty="0"/>
              <a:t>/classroom-news/byte2exploreresults</a:t>
            </a:r>
          </a:p>
          <a:p>
            <a:pPr marL="0" indent="0">
              <a:buNone/>
            </a:pPr>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872957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analysis of data quality</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81" y="1847850"/>
            <a:ext cx="6001763" cy="4379913"/>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8" name="Rectangle 7"/>
          <p:cNvSpPr/>
          <p:nvPr/>
        </p:nvSpPr>
        <p:spPr>
          <a:xfrm>
            <a:off x="1143260" y="1201520"/>
            <a:ext cx="8000739" cy="369332"/>
          </a:xfrm>
          <a:prstGeom prst="rect">
            <a:avLst/>
          </a:prstGeom>
        </p:spPr>
        <p:txBody>
          <a:bodyPr wrap="square">
            <a:spAutoFit/>
          </a:bodyPr>
          <a:lstStyle/>
          <a:p>
            <a:r>
              <a:rPr lang="en-US"/>
              <a:t>http://tvmayirp-fusion-byte2.appspot.com/quality</a:t>
            </a:r>
          </a:p>
        </p:txBody>
      </p:sp>
    </p:spTree>
    <p:extLst>
      <p:ext uri="{BB962C8B-B14F-4D97-AF65-F5344CB8AC3E}">
        <p14:creationId xmlns:p14="http://schemas.microsoft.com/office/powerpoint/2010/main" val="125427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http://rahuang-byte-2.appspot.com/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8795"/>
            <a:ext cx="7048500" cy="3518023"/>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103262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human trafficking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1932097"/>
            <a:ext cx="7048500" cy="4211418"/>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72418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exploration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625323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1/13/17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43</a:t>
            </a:fld>
            <a:endParaRPr lang="en-US" dirty="0"/>
          </a:p>
        </p:txBody>
      </p:sp>
      <p:sp>
        <p:nvSpPr>
          <p:cNvPr id="5" name="Content Placeholder 4"/>
          <p:cNvSpPr>
            <a:spLocks noGrp="1"/>
          </p:cNvSpPr>
          <p:nvPr>
            <p:ph idx="14"/>
          </p:nvPr>
        </p:nvSpPr>
        <p:spPr>
          <a:xfrm>
            <a:off x="954131" y="4233333"/>
            <a:ext cx="7223616" cy="1993796"/>
          </a:xfrm>
        </p:spPr>
        <p:txBody>
          <a:bodyPr/>
          <a:lstStyle/>
          <a:p>
            <a:pPr marL="0" indent="0">
              <a:buNone/>
            </a:pPr>
            <a:r>
              <a:rPr lang="en-US" sz="2400" dirty="0" smtClean="0"/>
              <a:t>Lung Cancer Data by City</a:t>
            </a:r>
          </a:p>
          <a:p>
            <a:pPr marL="0" indent="0">
              <a:buNone/>
            </a:pPr>
            <a:r>
              <a:rPr lang="en-US" sz="2400" dirty="0"/>
              <a:t>http://</a:t>
            </a:r>
            <a:r>
              <a:rPr lang="en-US" sz="2400" dirty="0" err="1"/>
              <a:t>yimmy-explore.appspot.com</a:t>
            </a:r>
            <a:r>
              <a:rPr lang="en-US" sz="2400" dirty="0"/>
              <a:t>/</a:t>
            </a:r>
          </a:p>
        </p:txBody>
      </p:sp>
      <p:sp>
        <p:nvSpPr>
          <p:cNvPr id="7" name="Title 6"/>
          <p:cNvSpPr>
            <a:spLocks noGrp="1"/>
          </p:cNvSpPr>
          <p:nvPr>
            <p:ph type="title"/>
          </p:nvPr>
        </p:nvSpPr>
        <p:spPr/>
        <p:txBody>
          <a:bodyPr/>
          <a:lstStyle/>
          <a:p>
            <a:r>
              <a:rPr lang="en-US" dirty="0" smtClean="0"/>
              <a:t>Live Exploration</a:t>
            </a:r>
            <a:endParaRPr lang="en-US" dirty="0"/>
          </a:p>
        </p:txBody>
      </p:sp>
      <p:pic>
        <p:nvPicPr>
          <p:cNvPr id="8" name="Content Placeholder 6"/>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954131" y="2272184"/>
            <a:ext cx="6280441" cy="1647134"/>
          </a:xfrm>
        </p:spPr>
      </p:pic>
    </p:spTree>
    <p:extLst>
      <p:ext uri="{BB962C8B-B14F-4D97-AF65-F5344CB8AC3E}">
        <p14:creationId xmlns:p14="http://schemas.microsoft.com/office/powerpoint/2010/main" val="58422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a:t>
            </a:r>
            <a:r>
              <a:rPr lang="en-US" dirty="0" smtClean="0"/>
              <a:t>3 (2 weeks)</a:t>
            </a:r>
            <a:endParaRPr lang="en-US" dirty="0"/>
          </a:p>
        </p:txBody>
      </p:sp>
      <p:sp>
        <p:nvSpPr>
          <p:cNvPr id="3" name="Content Placeholder 2"/>
          <p:cNvSpPr>
            <a:spLocks noGrp="1"/>
          </p:cNvSpPr>
          <p:nvPr>
            <p:ph idx="1"/>
          </p:nvPr>
        </p:nvSpPr>
        <p:spPr/>
        <p:txBody>
          <a:bodyPr/>
          <a:lstStyle/>
          <a:p>
            <a:pPr marL="0" indent="0">
              <a:buNone/>
            </a:pPr>
            <a:r>
              <a:rPr lang="en-US" dirty="0" smtClean="0"/>
              <a:t>Your </a:t>
            </a:r>
            <a:r>
              <a:rPr lang="en-US" dirty="0" smtClean="0"/>
              <a:t>own </a:t>
            </a:r>
            <a:r>
              <a:rPr lang="en-US" dirty="0" smtClean="0"/>
              <a:t>data; custom visualization</a:t>
            </a:r>
            <a:endParaRPr lang="en-US" dirty="0" smtClean="0"/>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200949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78444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936801" cy="990107"/>
          </a:xfrm>
        </p:spPr>
        <p:txBody>
          <a:bodyPr/>
          <a:lstStyle/>
          <a:p>
            <a:r>
              <a:rPr lang="en-US" dirty="0" smtClean="0"/>
              <a:t>Information Visualization Project </a:t>
            </a:r>
            <a:br>
              <a:rPr lang="en-US" dirty="0" smtClean="0"/>
            </a:br>
            <a:r>
              <a:rPr lang="en-US" dirty="0" smtClean="0"/>
              <a:t>(2.5 weeks)</a:t>
            </a:r>
            <a:endParaRPr lang="en-US" dirty="0"/>
          </a:p>
        </p:txBody>
      </p:sp>
      <p:sp>
        <p:nvSpPr>
          <p:cNvPr id="3" name="Content Placeholder 2"/>
          <p:cNvSpPr>
            <a:spLocks noGrp="1"/>
          </p:cNvSpPr>
          <p:nvPr>
            <p:ph idx="1"/>
          </p:nvPr>
        </p:nvSpPr>
        <p:spPr/>
        <p:txBody>
          <a:bodyPr/>
          <a:lstStyle/>
          <a:p>
            <a:pPr marL="0" indent="0">
              <a:buNone/>
            </a:pPr>
            <a:r>
              <a:rPr lang="en-US" dirty="0" smtClean="0"/>
              <a:t>Open ended project you define</a:t>
            </a:r>
          </a:p>
          <a:p>
            <a:pPr marL="0" indent="0">
              <a:buNone/>
            </a:pPr>
            <a:r>
              <a:rPr lang="en-US" dirty="0"/>
              <a:t>Develop a data visualization that tells a story about a data set of your choice</a:t>
            </a:r>
          </a:p>
          <a:p>
            <a:pPr marL="0" indent="0">
              <a:buNone/>
            </a:pPr>
            <a:r>
              <a:rPr lang="en-US" dirty="0" smtClean="0"/>
              <a:t>Iterative design of visualization</a:t>
            </a:r>
          </a:p>
          <a:p>
            <a:pPr marL="0" indent="0">
              <a:buNone/>
            </a:pPr>
            <a:r>
              <a:rPr lang="en-US" dirty="0" smtClean="0"/>
              <a:t>Group work allowed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344120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55428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a:t>
            </a:r>
            <a:r>
              <a:rPr lang="en-US" dirty="0" smtClean="0"/>
              <a:t>4 (Machine learning </a:t>
            </a:r>
            <a:br>
              <a:rPr lang="en-US" dirty="0" smtClean="0"/>
            </a:br>
            <a:r>
              <a:rPr lang="en-US" dirty="0" smtClean="0"/>
              <a:t>            with large data sets)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weeks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defined practice task involving machine learning</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Integrate results into an interactive setting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845292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 Prediction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32" y="1601281"/>
            <a:ext cx="7048500" cy="1215450"/>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32" y="3258970"/>
            <a:ext cx="9144000" cy="3501957"/>
          </a:xfrm>
          <a:prstGeom prst="rect">
            <a:avLst/>
          </a:prstGeom>
        </p:spPr>
      </p:pic>
      <p:sp>
        <p:nvSpPr>
          <p:cNvPr id="9" name="Title 1"/>
          <p:cNvSpPr txBox="1">
            <a:spLocks/>
          </p:cNvSpPr>
          <p:nvPr/>
        </p:nvSpPr>
        <p:spPr>
          <a:xfrm>
            <a:off x="954132" y="2209006"/>
            <a:ext cx="6280441" cy="990107"/>
          </a:xfrm>
          <a:prstGeom prst="rect">
            <a:avLst/>
          </a:prstGeom>
        </p:spPr>
        <p:txBody>
          <a:bodyPr vert="horz" lIns="0" tIns="0" rIns="0" bIns="45720" rtlCol="0" anchor="b" anchorCtr="0">
            <a:noAutofit/>
          </a:bodyPr>
          <a:lst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a:lstStyle>
          <a:p>
            <a:r>
              <a:rPr lang="is-IS" smtClean="0"/>
              <a:t>…</a:t>
            </a:r>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a:t>http://heartdiseaseanalysis-268.appspot.com/form</a:t>
            </a:r>
          </a:p>
        </p:txBody>
      </p:sp>
    </p:spTree>
    <p:extLst>
      <p:ext uri="{BB962C8B-B14F-4D97-AF65-F5344CB8AC3E}">
        <p14:creationId xmlns:p14="http://schemas.microsoft.com/office/powerpoint/2010/main" val="30202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
        <p:nvSpPr>
          <p:cNvPr id="10" name="Rectangle 9"/>
          <p:cNvSpPr/>
          <p:nvPr/>
        </p:nvSpPr>
        <p:spPr>
          <a:xfrm>
            <a:off x="897465" y="1243168"/>
            <a:ext cx="6730083" cy="369332"/>
          </a:xfrm>
          <a:prstGeom prst="rect">
            <a:avLst/>
          </a:prstGeom>
        </p:spPr>
        <p:txBody>
          <a:bodyPr wrap="square">
            <a:spAutoFit/>
          </a:bodyPr>
          <a:lstStyle/>
          <a:p>
            <a:r>
              <a:rPr lang="en-US" dirty="0"/>
              <a:t>http://crimealert-1266.appspot.com/</a:t>
            </a:r>
            <a:r>
              <a:rPr lang="en-US" dirty="0" err="1"/>
              <a:t>pred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64" y="1847850"/>
            <a:ext cx="6537398" cy="4379913"/>
          </a:xfrm>
        </p:spPr>
      </p:pic>
    </p:spTree>
    <p:extLst>
      <p:ext uri="{BB962C8B-B14F-4D97-AF65-F5344CB8AC3E}">
        <p14:creationId xmlns:p14="http://schemas.microsoft.com/office/powerpoint/2010/main" val="1524703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smtClean="0"/>
              <a:t>Participation </a:t>
            </a:r>
            <a:r>
              <a:rPr lang="en-US" dirty="0"/>
              <a:t>in Balanced Campus </a:t>
            </a:r>
            <a:r>
              <a:rPr lang="en-US" dirty="0" smtClean="0"/>
              <a:t>Study</a:t>
            </a:r>
          </a:p>
          <a:p>
            <a:pPr marL="0" indent="0">
              <a:buNone/>
            </a:pPr>
            <a:r>
              <a:rPr lang="en-US" dirty="0" smtClean="0"/>
              <a:t>Several small “Byte” sized exercises </a:t>
            </a:r>
          </a:p>
          <a:p>
            <a:pPr marL="0" indent="0">
              <a:buNone/>
            </a:pPr>
            <a:r>
              <a:rPr lang="en-US" dirty="0" smtClean="0"/>
              <a:t>One larger project</a:t>
            </a:r>
          </a:p>
          <a:p>
            <a:r>
              <a:rPr lang="en-US" dirty="0" smtClean="0"/>
              <a:t>Very self-defined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056635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p>
          <a:p>
            <a:r>
              <a:rPr lang="en-US" dirty="0" smtClean="0"/>
              <a:t>Select an audience</a:t>
            </a:r>
          </a:p>
          <a:p>
            <a:r>
              <a:rPr lang="en-US" dirty="0" smtClean="0"/>
              <a:t>Select data that is effective for your </a:t>
            </a:r>
            <a:r>
              <a:rPr lang="en-US" dirty="0" smtClean="0"/>
              <a:t>goals</a:t>
            </a:r>
          </a:p>
          <a:p>
            <a:r>
              <a:rPr lang="en-US" dirty="0" smtClean="0"/>
              <a:t>Iterate with People</a:t>
            </a:r>
            <a:endParaRPr lang="en-US" dirty="0" smtClean="0"/>
          </a:p>
          <a:p>
            <a:r>
              <a:rPr lang="en-US" dirty="0" smtClean="0"/>
              <a:t>Document your </a:t>
            </a:r>
            <a:r>
              <a:rPr lang="en-US" dirty="0" smtClean="0"/>
              <a:t>data</a:t>
            </a:r>
            <a:endParaRPr lang="en-US" dirty="0" smtClean="0"/>
          </a:p>
          <a:p>
            <a:pPr marL="0" indent="0">
              <a:buNone/>
            </a:pPr>
            <a:r>
              <a:rPr lang="en-US" dirty="0" smtClean="0"/>
              <a:t>You may work in groups on this project </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Tree>
    <p:extLst>
      <p:ext uri="{BB962C8B-B14F-4D97-AF65-F5344CB8AC3E}">
        <p14:creationId xmlns:p14="http://schemas.microsoft.com/office/powerpoint/2010/main" val="2140117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Final Projects – group; 5 weeks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6832" y="1366431"/>
            <a:ext cx="5671341" cy="2308781"/>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
        <p:nvSpPr>
          <p:cNvPr id="8" name="Rectangle 7"/>
          <p:cNvSpPr/>
          <p:nvPr/>
        </p:nvSpPr>
        <p:spPr>
          <a:xfrm>
            <a:off x="4404992" y="3649316"/>
            <a:ext cx="7887370" cy="369332"/>
          </a:xfrm>
          <a:prstGeom prst="rect">
            <a:avLst/>
          </a:prstGeom>
        </p:spPr>
        <p:txBody>
          <a:bodyPr wrap="square">
            <a:spAutoFit/>
          </a:bodyPr>
          <a:lstStyle/>
          <a:p>
            <a:r>
              <a:rPr lang="en-US" dirty="0"/>
              <a:t>http://food-data-</a:t>
            </a:r>
            <a:r>
              <a:rPr lang="en-US" dirty="0" err="1"/>
              <a:t>exploration.appspot.com</a:t>
            </a:r>
            <a:r>
              <a:rPr lang="en-US" dirty="0"/>
              <a:t>/story</a:t>
            </a:r>
          </a:p>
        </p:txBody>
      </p:sp>
      <p:sp>
        <p:nvSpPr>
          <p:cNvPr id="11" name="Rectangle 10"/>
          <p:cNvSpPr/>
          <p:nvPr/>
        </p:nvSpPr>
        <p:spPr>
          <a:xfrm>
            <a:off x="0" y="3951197"/>
            <a:ext cx="3270639" cy="369332"/>
          </a:xfrm>
          <a:prstGeom prst="rect">
            <a:avLst/>
          </a:prstGeom>
        </p:spPr>
        <p:txBody>
          <a:bodyPr wrap="none">
            <a:spAutoFit/>
          </a:bodyPr>
          <a:lstStyle/>
          <a:p>
            <a:r>
              <a:rPr lang="en-US" dirty="0"/>
              <a:t>http://bon-</a:t>
            </a:r>
            <a:r>
              <a:rPr lang="en-US" dirty="0" err="1"/>
              <a:t>yinzers.appspot.com</a:t>
            </a:r>
            <a:r>
              <a:rPr lang="en-US" dirty="0"/>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34933"/>
            <a:ext cx="5250276" cy="2537471"/>
          </a:xfrm>
          <a:prstGeom prst="rect">
            <a:avLst/>
          </a:prstGeom>
        </p:spPr>
      </p:pic>
    </p:spTree>
    <p:extLst>
      <p:ext uri="{BB962C8B-B14F-4D97-AF65-F5344CB8AC3E}">
        <p14:creationId xmlns:p14="http://schemas.microsoft.com/office/powerpoint/2010/main" val="1035662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Projects – group; 5 weeks ++</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56</a:t>
            </a:fld>
            <a:endParaRPr lang="en-US" dirty="0"/>
          </a:p>
        </p:txBody>
      </p:sp>
      <p:pic>
        <p:nvPicPr>
          <p:cNvPr id="1026" name="Picture 2" descr="http://data.cmubi.org/_/rsrc/1430769314489/classroom-news/finalprojects-1/Screen%20Shot%202015-05-04%20at%203.27.21%20PM.png?height=281&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1995"/>
            <a:ext cx="3048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ata.cmubi.org/_/rsrc/1430770179093/classroom-news/finalprojects-1/Screen%20Shot%202015-05-04%20at%204.08.56%20PM.png?height=320&amp;width=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808" y="3183160"/>
            <a:ext cx="2962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31945" y="1435489"/>
            <a:ext cx="2509341" cy="369332"/>
          </a:xfrm>
          <a:prstGeom prst="rect">
            <a:avLst/>
          </a:prstGeom>
          <a:noFill/>
        </p:spPr>
        <p:txBody>
          <a:bodyPr wrap="none" rtlCol="0">
            <a:spAutoFit/>
          </a:bodyPr>
          <a:lstStyle/>
          <a:p>
            <a:r>
              <a:rPr lang="en-US" dirty="0" err="1" smtClean="0"/>
              <a:t>Ises</a:t>
            </a:r>
            <a:r>
              <a:rPr lang="en-US" dirty="0" smtClean="0"/>
              <a:t> Discovery on Twitter</a:t>
            </a:r>
            <a:endParaRPr lang="en-US" dirty="0"/>
          </a:p>
        </p:txBody>
      </p:sp>
      <p:sp>
        <p:nvSpPr>
          <p:cNvPr id="8" name="TextBox 7"/>
          <p:cNvSpPr txBox="1"/>
          <p:nvPr/>
        </p:nvSpPr>
        <p:spPr>
          <a:xfrm>
            <a:off x="6053808" y="2820368"/>
            <a:ext cx="1639488" cy="369332"/>
          </a:xfrm>
          <a:prstGeom prst="rect">
            <a:avLst/>
          </a:prstGeom>
          <a:noFill/>
        </p:spPr>
        <p:txBody>
          <a:bodyPr wrap="none" rtlCol="0">
            <a:spAutoFit/>
          </a:bodyPr>
          <a:lstStyle/>
          <a:p>
            <a:r>
              <a:rPr lang="en-US" dirty="0" smtClean="0"/>
              <a:t>Reddit AMA </a:t>
            </a:r>
            <a:r>
              <a:rPr lang="en-US" dirty="0" err="1" smtClean="0"/>
              <a:t>Viz</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5071"/>
            <a:ext cx="4233333" cy="1698017"/>
          </a:xfrm>
          <a:prstGeom prst="rect">
            <a:avLst/>
          </a:prstGeom>
        </p:spPr>
      </p:pic>
      <p:sp>
        <p:nvSpPr>
          <p:cNvPr id="10" name="Rectangle 9"/>
          <p:cNvSpPr/>
          <p:nvPr/>
        </p:nvSpPr>
        <p:spPr>
          <a:xfrm>
            <a:off x="-42441" y="4361686"/>
            <a:ext cx="2674386" cy="369332"/>
          </a:xfrm>
          <a:prstGeom prst="rect">
            <a:avLst/>
          </a:prstGeom>
        </p:spPr>
        <p:txBody>
          <a:bodyPr wrap="none">
            <a:spAutoFit/>
          </a:bodyPr>
          <a:lstStyle/>
          <a:p>
            <a:r>
              <a:rPr lang="en-US"/>
              <a:t>http://</a:t>
            </a:r>
            <a:r>
              <a:rPr lang="en-US" dirty="0" err="1"/>
              <a:t>bunching.github.io</a:t>
            </a:r>
            <a:r>
              <a:rPr lang="en-US" dirty="0"/>
              <a:t>/</a:t>
            </a:r>
          </a:p>
        </p:txBody>
      </p:sp>
      <p:sp>
        <p:nvSpPr>
          <p:cNvPr id="11" name="Rectangle 10"/>
          <p:cNvSpPr/>
          <p:nvPr/>
        </p:nvSpPr>
        <p:spPr>
          <a:xfrm>
            <a:off x="2614957" y="1785665"/>
            <a:ext cx="3871894" cy="369332"/>
          </a:xfrm>
          <a:prstGeom prst="rect">
            <a:avLst/>
          </a:prstGeom>
        </p:spPr>
        <p:txBody>
          <a:bodyPr wrap="none">
            <a:spAutoFit/>
          </a:bodyPr>
          <a:lstStyle/>
          <a:p>
            <a:r>
              <a:rPr lang="en-US"/>
              <a:t>http://project2-isistweet.appspot.com/</a:t>
            </a:r>
          </a:p>
        </p:txBody>
      </p:sp>
    </p:spTree>
    <p:extLst>
      <p:ext uri="{BB962C8B-B14F-4D97-AF65-F5344CB8AC3E}">
        <p14:creationId xmlns:p14="http://schemas.microsoft.com/office/powerpoint/2010/main" val="1029115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p>
          <a:p>
            <a:pPr marL="0" indent="0">
              <a:buNone/>
            </a:pPr>
            <a:r>
              <a:rPr lang="en-US" dirty="0"/>
              <a:t>Participation in Balanced Campus </a:t>
            </a:r>
            <a:r>
              <a:rPr lang="en-US" dirty="0" smtClean="0"/>
              <a:t>Study</a:t>
            </a:r>
          </a:p>
          <a:p>
            <a:pPr marL="0" indent="0">
              <a:buNone/>
            </a:pPr>
            <a:r>
              <a:rPr lang="en-US" dirty="0" smtClean="0"/>
              <a:t>Several small “Byte” sized exercises </a:t>
            </a:r>
          </a:p>
          <a:p>
            <a:pPr marL="0" indent="0">
              <a:buNone/>
            </a:pPr>
            <a:r>
              <a:rPr lang="en-US" dirty="0" smtClean="0"/>
              <a:t>One larger projects </a:t>
            </a:r>
          </a:p>
          <a:p>
            <a:pPr marL="0" indent="0">
              <a:buNone/>
            </a:pPr>
            <a:r>
              <a:rPr lang="en-US" dirty="0" smtClean="0"/>
              <a:t>Weekly quizzes </a:t>
            </a:r>
            <a:r>
              <a:rPr lang="en-US" dirty="0" smtClean="0"/>
              <a:t>(extra credit)</a:t>
            </a:r>
          </a:p>
          <a:p>
            <a:pPr marL="228600" lvl="1" indent="0">
              <a:buNone/>
            </a:pPr>
            <a:r>
              <a:rPr lang="en-US" dirty="0"/>
              <a:t>Quizzes small and unannounced</a:t>
            </a:r>
          </a:p>
          <a:p>
            <a:pPr marL="0" indent="0">
              <a:buNone/>
            </a:pPr>
            <a:r>
              <a:rPr lang="en-US" dirty="0" smtClean="0"/>
              <a:t>Final exam</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3863559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a:t>
            </a:r>
            <a:r>
              <a:rPr lang="en-US" dirty="0" smtClean="0"/>
              <a:t>(midterm + final)</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4068124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a:t>
            </a:r>
            <a:r>
              <a:rPr lang="en-US" dirty="0" smtClean="0"/>
              <a:t>1+2 </a:t>
            </a:r>
            <a:r>
              <a:rPr lang="en-US" dirty="0" smtClean="0"/>
              <a:t>(first assignment) will help you judge: </a:t>
            </a:r>
            <a:r>
              <a:rPr lang="en-US" i="1" dirty="0" smtClean="0"/>
              <a:t>due </a:t>
            </a:r>
            <a:r>
              <a:rPr lang="en-US" i="1" dirty="0" err="1" smtClean="0"/>
              <a:t>Quickly</a:t>
            </a:r>
            <a:r>
              <a:rPr lang="en-US" dirty="0" err="1" smtClean="0"/>
              <a:t>for</a:t>
            </a:r>
            <a:r>
              <a:rPr lang="en-US" dirty="0" smtClean="0"/>
              <a:t> </a:t>
            </a:r>
            <a:r>
              <a:rPr lang="en-US" dirty="0" smtClean="0"/>
              <a:t>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Tree>
    <p:extLst>
      <p:ext uri="{BB962C8B-B14F-4D97-AF65-F5344CB8AC3E}">
        <p14:creationId xmlns:p14="http://schemas.microsoft.com/office/powerpoint/2010/main" val="106551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a:t>
            </a:r>
            <a:r>
              <a:rPr lang="en-US" dirty="0" smtClean="0"/>
              <a:t>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509994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a:t>https://</a:t>
            </a:r>
            <a:r>
              <a:rPr lang="en-US" dirty="0" err="1" smtClean="0"/>
              <a:t>github.com</a:t>
            </a:r>
            <a:r>
              <a:rPr lang="en-US" dirty="0" smtClean="0"/>
              <a:t>/jmankoff/data/tree/2017</a:t>
            </a:r>
          </a:p>
          <a:p>
            <a:pPr marL="0" indent="0">
              <a:buNone/>
            </a:pPr>
            <a:r>
              <a:rPr lang="en-US" dirty="0" smtClean="0"/>
              <a:t>https</a:t>
            </a:r>
            <a:r>
              <a:rPr lang="en-US" dirty="0"/>
              <a:t>://</a:t>
            </a:r>
            <a:r>
              <a:rPr lang="en-US" dirty="0" err="1" smtClean="0"/>
              <a:t>piazza.com</a:t>
            </a:r>
            <a:r>
              <a:rPr lang="en-US" dirty="0" smtClean="0"/>
              <a:t>/</a:t>
            </a:r>
            <a:r>
              <a:rPr lang="en-US" dirty="0" err="1" smtClean="0"/>
              <a:t>cmu</a:t>
            </a:r>
            <a:r>
              <a:rPr lang="en-US" dirty="0" smtClean="0"/>
              <a:t>/spring2017/05839/home</a:t>
            </a:r>
            <a:endParaRPr lang="en-US" dirty="0" smtClean="0"/>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4036931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a:solidFill>
                  <a:schemeClr val="tx1"/>
                </a:solidFill>
              </a:rPr>
              <a:t> http://</a:t>
            </a:r>
            <a:r>
              <a:rPr lang="en-US" sz="2400" dirty="0" err="1">
                <a:solidFill>
                  <a:schemeClr val="tx1"/>
                </a:solidFill>
              </a:rPr>
              <a:t>data.cmubi.org</a:t>
            </a:r>
            <a:r>
              <a:rPr lang="en-US" sz="2400" dirty="0">
                <a:solidFill>
                  <a:schemeClr val="tx1"/>
                </a:solidFill>
              </a:rPr>
              <a:t>/classroom-news/2017studentpoll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1/13/17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pic>
        <p:nvPicPr>
          <p:cNvPr id="8" name="Picture 7"/>
          <p:cNvPicPr>
            <a:picLocks noChangeAspect="1"/>
          </p:cNvPicPr>
          <p:nvPr/>
        </p:nvPicPr>
        <p:blipFill rotWithShape="1">
          <a:blip r:embed="rId2"/>
          <a:srcRect t="3457" r="1565" b="43997"/>
          <a:stretch/>
        </p:blipFill>
        <p:spPr>
          <a:xfrm>
            <a:off x="2293531" y="1300269"/>
            <a:ext cx="5884216" cy="4813804"/>
          </a:xfrm>
          <a:prstGeom prst="rect">
            <a:avLst/>
          </a:prstGeom>
        </p:spPr>
      </p:pic>
    </p:spTree>
    <p:extLst>
      <p:ext uri="{BB962C8B-B14F-4D97-AF65-F5344CB8AC3E}">
        <p14:creationId xmlns:p14="http://schemas.microsoft.com/office/powerpoint/2010/main" val="53740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8139</TotalTime>
  <Words>1914</Words>
  <Application>Microsoft Macintosh PowerPoint</Application>
  <PresentationFormat>On-screen Show (4:3)</PresentationFormat>
  <Paragraphs>497</Paragraphs>
  <Slides>63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 Narrow</vt:lpstr>
      <vt:lpstr>Calibri</vt:lpstr>
      <vt:lpstr>Copperplate</vt:lpstr>
      <vt:lpstr>Geneva</vt:lpstr>
      <vt:lpstr>Helvetica</vt:lpstr>
      <vt:lpstr>ＭＳ Ｐゴシック</vt:lpstr>
      <vt:lpstr>Arial</vt: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What’s your profile?</vt:lpstr>
      <vt:lpstr>Jen’s Profile</vt:lpstr>
      <vt:lpstr>Nikola’s Profile XX NIKOLA fTHIS</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PowerPoint Presentation</vt:lpstr>
      <vt:lpstr>Where to find Jen</vt:lpstr>
      <vt:lpstr>PowerPoint Presentation</vt:lpstr>
      <vt:lpstr>Where to find NIkola</vt:lpstr>
      <vt:lpstr>Administrata</vt:lpstr>
      <vt:lpstr>Administrata</vt:lpstr>
      <vt:lpstr>Byte1 (Due in a week)</vt:lpstr>
      <vt:lpstr>Byte 2 (2 weeks)</vt:lpstr>
      <vt:lpstr>Example analysis of data quality</vt:lpstr>
      <vt:lpstr>http://rahuang-byte-2.appspot.com/</vt:lpstr>
      <vt:lpstr>Visualization of human trafficking </vt:lpstr>
      <vt:lpstr>Live exploration</vt:lpstr>
      <vt:lpstr>Live Exploration</vt:lpstr>
      <vt:lpstr>Byte 3 (2 weeks)</vt:lpstr>
      <vt:lpstr>Activities by Time</vt:lpstr>
      <vt:lpstr>Custom Interactive Viz:  Mobility by Time and Day</vt:lpstr>
      <vt:lpstr>Location Binning</vt:lpstr>
      <vt:lpstr>Information Visualization Project  (2.5 weeks)</vt:lpstr>
      <vt:lpstr>Example: jianf-proj1.appspot.com </vt:lpstr>
      <vt:lpstr>Byte 4 (Machine learning              with large data sets)</vt:lpstr>
      <vt:lpstr>Heart Disease Prediction</vt:lpstr>
      <vt:lpstr>Crime</vt:lpstr>
      <vt:lpstr>Administrata</vt:lpstr>
      <vt:lpstr>Final Project:</vt:lpstr>
      <vt:lpstr>Final Projects – group; 5 weeks ++</vt:lpstr>
      <vt:lpstr>Final Projects – group; 5 weeks ++</vt:lpstr>
      <vt:lpstr>Administrata</vt:lpstr>
      <vt:lpstr>Grading</vt:lpstr>
      <vt:lpstr>Pre-requisites</vt:lpstr>
      <vt:lpstr>Other details</vt:lpstr>
      <vt:lpstr>Recommended Texts</vt:lpstr>
      <vt:lpstr>More books to  consider</vt:lpstr>
      <vt:lpstr>Where to find the class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344</cp:revision>
  <cp:lastPrinted>2014-12-21T16:38:34Z</cp:lastPrinted>
  <dcterms:created xsi:type="dcterms:W3CDTF">2013-10-07T16:54:34Z</dcterms:created>
  <dcterms:modified xsi:type="dcterms:W3CDTF">2017-01-14T00:32:57Z</dcterms:modified>
</cp:coreProperties>
</file>